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64" r:id="rId5"/>
    <p:sldId id="267" r:id="rId6"/>
    <p:sldId id="290" r:id="rId7"/>
    <p:sldId id="268" r:id="rId8"/>
    <p:sldId id="280" r:id="rId9"/>
    <p:sldId id="305" r:id="rId10"/>
    <p:sldId id="291" r:id="rId11"/>
    <p:sldId id="269" r:id="rId12"/>
    <p:sldId id="283" r:id="rId13"/>
    <p:sldId id="292" r:id="rId14"/>
    <p:sldId id="310" r:id="rId15"/>
    <p:sldId id="285" r:id="rId16"/>
    <p:sldId id="284" r:id="rId17"/>
    <p:sldId id="293" r:id="rId18"/>
    <p:sldId id="287" r:id="rId19"/>
    <p:sldId id="289" r:id="rId20"/>
    <p:sldId id="294" r:id="rId21"/>
    <p:sldId id="303" r:id="rId22"/>
    <p:sldId id="297" r:id="rId23"/>
    <p:sldId id="300" r:id="rId24"/>
    <p:sldId id="309" r:id="rId25"/>
    <p:sldId id="295" r:id="rId26"/>
    <p:sldId id="306" r:id="rId27"/>
    <p:sldId id="307" r:id="rId28"/>
    <p:sldId id="308" r:id="rId29"/>
    <p:sldId id="30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992"/>
    <a:srgbClr val="243864"/>
    <a:srgbClr val="004494"/>
    <a:srgbClr val="223772"/>
    <a:srgbClr val="1B3776"/>
    <a:srgbClr val="0356B1"/>
    <a:srgbClr val="024EA2"/>
    <a:srgbClr val="024B9C"/>
    <a:srgbClr val="035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94"/>
  </p:normalViewPr>
  <p:slideViewPr>
    <p:cSldViewPr snapToGrid="0">
      <p:cViewPr varScale="1">
        <p:scale>
          <a:sx n="67" d="100"/>
          <a:sy n="67" d="100"/>
        </p:scale>
        <p:origin x="568" y="60"/>
      </p:cViewPr>
      <p:guideLst>
        <p:guide orient="horz" pos="20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9160" y="36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27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50EBBD-A94B-8549-8D47-633A56974B9E}"/>
              </a:ext>
            </a:extLst>
          </p:cNvPr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1553451C-5557-7148-9830-59C696D699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229" y="-69807"/>
            <a:ext cx="1738185" cy="1738185"/>
          </a:xfrm>
          <a:prstGeom prst="rect">
            <a:avLst/>
          </a:prstGeom>
        </p:spPr>
      </p:pic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AB45957E-6EEF-8C41-BCAA-68BEC22C58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B3AD7E25-4B45-384C-8354-05AFA7C15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0CE9DAE-DCE2-AB49-BD4C-F776BAEC3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6" name="Picture 5" descr="Chart, icon&#10;&#10;Description automatically generated">
            <a:extLst>
              <a:ext uri="{FF2B5EF4-FFF2-40B4-BE49-F238E27FC236}">
                <a16:creationId xmlns:a16="http://schemas.microsoft.com/office/drawing/2014/main" id="{3FAB7E6F-3504-DB4D-94A7-17ABF99A8D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950" y="4689743"/>
            <a:ext cx="3309307" cy="218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10" name="Picture 9" descr="Logo&#10;&#10;Description automatically generated with medium confidence">
            <a:extLst>
              <a:ext uri="{FF2B5EF4-FFF2-40B4-BE49-F238E27FC236}">
                <a16:creationId xmlns:a16="http://schemas.microsoft.com/office/drawing/2014/main" id="{AAEF42B2-1EA4-6146-BC3F-6C79E2AA48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5" y="2806696"/>
            <a:ext cx="2857235" cy="4051303"/>
          </a:xfrm>
          <a:prstGeom prst="rect">
            <a:avLst/>
          </a:prstGeom>
        </p:spPr>
      </p:pic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B8FF7648-B985-2647-9445-00ACBA268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</p:spPr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011498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AEB11E0-0327-1D4E-BC27-EAAD70859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8331" y="1011497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3" name="Graphic 12" descr="Open quotation mark with solid fill">
            <a:extLst>
              <a:ext uri="{FF2B5EF4-FFF2-40B4-BE49-F238E27FC236}">
                <a16:creationId xmlns:a16="http://schemas.microsoft.com/office/drawing/2014/main" id="{5A58FF95-69AB-F44A-8D37-6DFCD194F7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11896" y="171131"/>
            <a:ext cx="914400" cy="914400"/>
          </a:xfrm>
          <a:prstGeom prst="rect">
            <a:avLst/>
          </a:prstGeom>
        </p:spPr>
      </p:pic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6EF3CFAE-2555-974C-9C09-9FCC6E2549B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229" y="4179136"/>
            <a:ext cx="1889304" cy="267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pic>
        <p:nvPicPr>
          <p:cNvPr id="9" name="Picture 8" descr="Logo&#10;&#10;Description automatically generated with medium confidence">
            <a:extLst>
              <a:ext uri="{FF2B5EF4-FFF2-40B4-BE49-F238E27FC236}">
                <a16:creationId xmlns:a16="http://schemas.microsoft.com/office/drawing/2014/main" id="{FC2E0C80-DA61-D041-90B4-CB08CD489D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229" y="4179136"/>
            <a:ext cx="1889304" cy="2678864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E703131-22E8-1040-804B-EFC265C27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7743E0CB-463A-7443-812F-253E39107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50"/>
            <a:ext cx="1597434" cy="2574969"/>
          </a:xfrm>
          <a:prstGeom prst="rect">
            <a:avLst/>
          </a:prstGeom>
        </p:spPr>
      </p:pic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02FA5686-5FFC-0D4B-AA27-C94952C6F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A0520888-5239-A146-975A-CF5C38F8DC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50"/>
            <a:ext cx="1597434" cy="2574969"/>
          </a:xfrm>
          <a:prstGeom prst="rect">
            <a:avLst/>
          </a:prstGeom>
        </p:spPr>
      </p:pic>
      <p:sp>
        <p:nvSpPr>
          <p:cNvPr id="21" name="Title Placeholder 1">
            <a:extLst>
              <a:ext uri="{FF2B5EF4-FFF2-40B4-BE49-F238E27FC236}">
                <a16:creationId xmlns:a16="http://schemas.microsoft.com/office/drawing/2014/main" id="{D740FB98-EFB2-E14D-BB1E-D11455E42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4D7DC0B8-7401-C945-9E2E-CD001528D4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4283030"/>
            <a:ext cx="1650275" cy="2574969"/>
          </a:xfrm>
          <a:prstGeom prst="rect">
            <a:avLst/>
          </a:prstGeom>
        </p:spPr>
      </p:pic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F9CCF45D-1F15-9349-BB04-04013E860F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8200" y="6131286"/>
            <a:ext cx="2743200" cy="365125"/>
          </a:xfrm>
        </p:spPr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6574A553-D923-094A-898E-104B2C696A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6E74EE3-408D-D448-922A-B8B0DCFA8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E6B4D003-5A2B-DF4F-835F-1317227DA6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50"/>
            <a:ext cx="1597434" cy="257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5779826"/>
          </a:xfrm>
          <a:prstGeom prst="rect">
            <a:avLst/>
          </a:prstGeom>
          <a:solidFill>
            <a:srgbClr val="274992"/>
          </a:solidFill>
          <a:ln>
            <a:solidFill>
              <a:srgbClr val="0044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2" name="Picture 21" descr="A picture containing text&#10;&#10;Description automatically generated">
            <a:extLst>
              <a:ext uri="{FF2B5EF4-FFF2-40B4-BE49-F238E27FC236}">
                <a16:creationId xmlns:a16="http://schemas.microsoft.com/office/drawing/2014/main" id="{02F879EE-E9C9-034D-A35A-338C3C1A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229" y="-69807"/>
            <a:ext cx="1738185" cy="1738185"/>
          </a:xfrm>
          <a:prstGeom prst="rect">
            <a:avLst/>
          </a:prstGeom>
        </p:spPr>
      </p:pic>
      <p:pic>
        <p:nvPicPr>
          <p:cNvPr id="12" name="Picture 11" descr="Logo&#10;&#10;Description automatically generated with medium confidence">
            <a:extLst>
              <a:ext uri="{FF2B5EF4-FFF2-40B4-BE49-F238E27FC236}">
                <a16:creationId xmlns:a16="http://schemas.microsoft.com/office/drawing/2014/main" id="{A19606DF-0C3B-764F-A297-B00C0A32E3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38" y="1902823"/>
            <a:ext cx="3503917" cy="496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7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160139D3-2ECE-9540-B35C-FA6BC8838E3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49"/>
            <a:ext cx="1767840" cy="284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rgbClr val="27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B38853-6465-C445-BD73-BE9523BEB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0C01ADAB-CDBF-1147-A24C-D694F378E8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49"/>
            <a:ext cx="1767840" cy="284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838199" y="49400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3F9BE9B8-5079-4043-84F6-C47899DBA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5" y="2806696"/>
            <a:ext cx="2857235" cy="4051303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9B33BD2-FD93-7243-A911-38E82482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</p:spPr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B0B4619-1DE2-8F45-AE02-4F0E967DC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838198" y="452477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506E876C-B28A-8F4D-9F56-9325E23F40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5" y="2806696"/>
            <a:ext cx="2857235" cy="4051303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EF24CAF-729F-2845-9AEC-50975F33FC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46D8495B-C3D9-464F-8D76-D0FB0460F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</p:spPr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0FF88AB-FF6F-BE4C-99A1-833F1F4D7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9BEA9D81-A246-3140-8CEB-41F4BA5D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</p:spPr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20B2DDE9-54AC-C049-93B5-C088C05333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49"/>
            <a:ext cx="1767840" cy="2849653"/>
          </a:xfrm>
          <a:prstGeom prst="rect">
            <a:avLst/>
          </a:prstGeom>
        </p:spPr>
      </p:pic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D2AC7B33-D566-0F41-9B8A-44EF3042C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452477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74B0D884-0B1E-DA44-9A6F-757A448490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49"/>
            <a:ext cx="1767840" cy="2849653"/>
          </a:xfrm>
          <a:prstGeom prst="rect">
            <a:avLst/>
          </a:prstGeom>
        </p:spPr>
      </p:pic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B7E2A05-6926-BD40-803A-907CA3472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452477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97E58B37-AD90-454F-BD8C-B36F401CE3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4649"/>
            <a:ext cx="1767840" cy="2849653"/>
          </a:xfrm>
          <a:prstGeom prst="rect">
            <a:avLst/>
          </a:prstGeom>
        </p:spPr>
      </p:pic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90D60372-E06D-8943-BF9A-29BFBE580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452477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E502ED00-3BC1-1849-BC18-9954C6330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49" r:id="rId3"/>
    <p:sldLayoutId id="2147483670" r:id="rId4"/>
    <p:sldLayoutId id="2147483650" r:id="rId5"/>
    <p:sldLayoutId id="2147483660" r:id="rId6"/>
    <p:sldLayoutId id="2147483652" r:id="rId7"/>
    <p:sldLayoutId id="2147483661" r:id="rId8"/>
    <p:sldLayoutId id="2147483653" r:id="rId9"/>
    <p:sldLayoutId id="2147483654" r:id="rId10"/>
    <p:sldLayoutId id="2147483659" r:id="rId11"/>
    <p:sldLayoutId id="2147483658" r:id="rId12"/>
    <p:sldLayoutId id="2147483666" r:id="rId13"/>
    <p:sldLayoutId id="2147483667" r:id="rId14"/>
    <p:sldLayoutId id="2147483668" r:id="rId15"/>
    <p:sldLayoutId id="2147483655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funding-tenders/opportunities/docs/2021-2027/common/guidance/rules-lev-lear-fca_en.pdf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funding-tenders/opportunities/portal/screen/support/faq;type=1;categories=null;tenders=null;programme=43252476;keyword=SMP-COSME-2021-EYE;freeTextSearchKeyword=;matchWholeText=false;period=null;status=0;sortQuery=relevance;faqListKey=faqSearchTablePageState" TargetMode="External"/><Relationship Id="rId2" Type="http://schemas.openxmlformats.org/officeDocument/2006/relationships/hyperlink" Target="mailto:EISMEA-SMP-COSME-ENQUIRIES@ec.europa.eu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hyperlink" Target="https://ec.europa.eu/info/funding-tenders/opportunities/portal/screen/support/helpdesks/contact-for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6AB1C98-C288-BD41-AB31-5F53FC7F2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350" y="2043944"/>
            <a:ext cx="10065224" cy="1844330"/>
          </a:xfrm>
        </p:spPr>
        <p:txBody>
          <a:bodyPr/>
          <a:lstStyle/>
          <a:p>
            <a:pPr algn="ctr"/>
            <a:r>
              <a:rPr lang="en-GB" sz="5000" dirty="0"/>
              <a:t>Call for Proposals</a:t>
            </a:r>
            <a:br>
              <a:rPr lang="en-GB" sz="5000" dirty="0"/>
            </a:br>
            <a:r>
              <a:rPr lang="en-IE" sz="4800" dirty="0"/>
              <a:t>SMP-COSME-2021-EYE</a:t>
            </a:r>
            <a:endParaRPr lang="en-BE" sz="5000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5FF1BCA2-40DE-7D41-BD1C-FBD0FECEE1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350" y="4049293"/>
            <a:ext cx="10065224" cy="897754"/>
          </a:xfrm>
        </p:spPr>
        <p:txBody>
          <a:bodyPr/>
          <a:lstStyle/>
          <a:p>
            <a:pPr algn="ctr"/>
            <a:r>
              <a:rPr lang="en-IE" sz="3600" dirty="0"/>
              <a:t>Objectives, provisions and how to apply </a:t>
            </a:r>
          </a:p>
          <a:p>
            <a:pPr algn="ctr"/>
            <a:r>
              <a:rPr lang="en-IE" sz="3600" dirty="0"/>
              <a:t>Info Day 3 May 2022 </a:t>
            </a:r>
          </a:p>
          <a:p>
            <a:br>
              <a:rPr lang="en-IE" sz="3600" dirty="0"/>
            </a:br>
            <a:endParaRPr lang="en-BE" sz="36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06AD4A-640B-0744-AAD4-F37CF77782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1325" y="5896950"/>
            <a:ext cx="6064583" cy="528998"/>
          </a:xfrm>
        </p:spPr>
        <p:txBody>
          <a:bodyPr/>
          <a:lstStyle/>
          <a:p>
            <a:r>
              <a:rPr lang="en-GB" dirty="0"/>
              <a:t>Ralph Diestelhorst, Coordination EYE, EISMEA </a:t>
            </a:r>
            <a:endParaRPr lang="en-B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4DF0FA-AD3C-4B57-9C56-AF117F25EF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17" y="139936"/>
            <a:ext cx="2032356" cy="671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7DBD21E-8A6B-4267-8A13-200590226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6090" y="240524"/>
            <a:ext cx="2790829" cy="38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0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24BF0-1618-45DE-A954-CF4DAA096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Exclusion 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42515-765B-46C1-B51C-A2DB878B6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16074"/>
            <a:ext cx="10600898" cy="4346575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/>
              <a:t>Applicants must confirm, at the application stage, that they are not in one of the situations specified in section </a:t>
            </a:r>
            <a:r>
              <a:rPr lang="en-US" sz="2600" i="1" dirty="0"/>
              <a:t>7. Financial and operational capacity and exclusion</a:t>
            </a:r>
            <a:r>
              <a:rPr lang="en-US" sz="2600" dirty="0"/>
              <a:t> (e.g. bankruptcy, guilty of grave professional misconduct, committed fraud, corruption, …) </a:t>
            </a:r>
          </a:p>
          <a:p>
            <a:pPr marL="0" indent="0">
              <a:buNone/>
            </a:pPr>
            <a:r>
              <a:rPr lang="en-US" sz="2600" dirty="0"/>
              <a:t>Those participants will be excluded. </a:t>
            </a:r>
          </a:p>
          <a:p>
            <a:pPr marL="0" indent="0">
              <a:buNone/>
            </a:pPr>
            <a:r>
              <a:rPr lang="en-US" sz="2600" i="1" dirty="0"/>
              <a:t>For details, see </a:t>
            </a:r>
            <a:r>
              <a:rPr lang="en-US" sz="2600" dirty="0"/>
              <a:t>Articles 136 and 141 of EU Financial Regulation 2018/1046. </a:t>
            </a:r>
            <a:endParaRPr lang="en-US" sz="2600" i="1" dirty="0"/>
          </a:p>
          <a:p>
            <a:pPr marL="0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79112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24BF0-1618-45DE-A954-CF4DAA096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Selection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42515-765B-46C1-B51C-A2DB878B6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16074"/>
            <a:ext cx="10600898" cy="4346575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Financial capacity:  </a:t>
            </a:r>
          </a:p>
          <a:p>
            <a:pPr marL="0" indent="0">
              <a:buNone/>
            </a:pPr>
            <a:r>
              <a:rPr lang="en-GB" dirty="0"/>
              <a:t>stable and sufficient resources (grant preparation); </a:t>
            </a:r>
            <a:r>
              <a:rPr lang="en-US" dirty="0"/>
              <a:t>see </a:t>
            </a:r>
            <a:r>
              <a:rPr lang="en-US" i="1" dirty="0">
                <a:hlinkClick r:id="rId2"/>
              </a:rPr>
              <a:t>Rules for Legal Entity Validation, LEAR Appointment and Financial Capacity Assessment</a:t>
            </a:r>
            <a:r>
              <a:rPr lang="en-US" dirty="0"/>
              <a:t>. 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Operational capacity: </a:t>
            </a:r>
          </a:p>
          <a:p>
            <a:pPr marL="0" indent="0">
              <a:buNone/>
            </a:pPr>
            <a:r>
              <a:rPr lang="en-GB" dirty="0"/>
              <a:t> know-how, qualifications and resources / ‘Quality’ award criterion (-&gt; </a:t>
            </a:r>
            <a:r>
              <a:rPr lang="en-US" dirty="0"/>
              <a:t>competence and experience of the applicants and their project teams) 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u="sng" dirty="0"/>
              <a:t>core</a:t>
            </a:r>
            <a:r>
              <a:rPr lang="en-US" dirty="0"/>
              <a:t> activities must be business support services to start-ups or 	young entrepreneurs.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17932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F2BAE-972C-4D4F-8A23-784FDB2E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dirty="0"/>
              <a:t>Award Criteria</a:t>
            </a:r>
            <a:endParaRPr lang="en-IE" dirty="0"/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0EA93C89-4012-474B-ABAE-645566CF3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769" y="5208366"/>
            <a:ext cx="7414581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en-GB" altLang="en-US" sz="2000" i="0" dirty="0">
                <a:solidFill>
                  <a:schemeClr val="tx1"/>
                </a:solidFill>
                <a:cs typeface="Arial" panose="020B0604020202020204" pitchFamily="34" charset="0"/>
              </a:rPr>
              <a:t>Minimum score: overall score of 70% + 50% of each criterion.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en-GB" altLang="en-US" sz="2000" i="0" dirty="0">
                <a:solidFill>
                  <a:schemeClr val="tx1"/>
                </a:solidFill>
                <a:cs typeface="Arial" panose="020B0604020202020204" pitchFamily="34" charset="0"/>
              </a:rPr>
              <a:t>For details, please check the award criteria in the Call text (section 9. Award criteria).</a:t>
            </a:r>
            <a:endParaRPr lang="en-US" altLang="en-US" sz="2000" i="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7239119-54EB-4850-885C-9FC3C4A2FF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5784" y="1520575"/>
            <a:ext cx="9638015" cy="3521156"/>
          </a:xfrm>
        </p:spPr>
      </p:pic>
    </p:spTree>
    <p:extLst>
      <p:ext uri="{BB962C8B-B14F-4D97-AF65-F5344CB8AC3E}">
        <p14:creationId xmlns:p14="http://schemas.microsoft.com/office/powerpoint/2010/main" val="3110256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05CD8-23D7-4764-A5E5-8551A213C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Successive Stages of the Selection Process</a:t>
            </a:r>
            <a:endParaRPr lang="en-IE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EC158D8-92BB-4B4B-B95A-37D729900DD0}"/>
              </a:ext>
            </a:extLst>
          </p:cNvPr>
          <p:cNvGrpSpPr/>
          <p:nvPr/>
        </p:nvGrpSpPr>
        <p:grpSpPr>
          <a:xfrm>
            <a:off x="3966340" y="1276356"/>
            <a:ext cx="2605910" cy="2674839"/>
            <a:chOff x="1848780" y="1403985"/>
            <a:chExt cx="1756916" cy="187198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652EBBCE-6F18-4282-A554-C797E7B6519A}"/>
                </a:ext>
              </a:extLst>
            </p:cNvPr>
            <p:cNvSpPr/>
            <p:nvPr/>
          </p:nvSpPr>
          <p:spPr>
            <a:xfrm>
              <a:off x="1848780" y="1403985"/>
              <a:ext cx="1756916" cy="18719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: Rounded Corners 4">
              <a:extLst>
                <a:ext uri="{FF2B5EF4-FFF2-40B4-BE49-F238E27FC236}">
                  <a16:creationId xmlns:a16="http://schemas.microsoft.com/office/drawing/2014/main" id="{2D9E1B3A-5F16-4E93-9064-378DF4530505}"/>
                </a:ext>
              </a:extLst>
            </p:cNvPr>
            <p:cNvSpPr txBox="1"/>
            <p:nvPr/>
          </p:nvSpPr>
          <p:spPr>
            <a:xfrm>
              <a:off x="1934546" y="1489751"/>
              <a:ext cx="1585384" cy="1700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Eligibility</a:t>
              </a:r>
            </a:p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 </a:t>
              </a:r>
              <a:r>
                <a:rPr lang="en-GB" sz="1600" b="1" kern="1200" dirty="0"/>
                <a:t>(consortium composition, legal status, 1 proposal per organisation, geography, EYE experienced vs new, etc.)</a:t>
              </a:r>
              <a:endParaRPr lang="en-US" sz="1600" kern="12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DA7BF0E-ECFC-44B4-BF22-2EB0B334896C}"/>
              </a:ext>
            </a:extLst>
          </p:cNvPr>
          <p:cNvGrpSpPr/>
          <p:nvPr/>
        </p:nvGrpSpPr>
        <p:grpSpPr>
          <a:xfrm>
            <a:off x="7775612" y="1262071"/>
            <a:ext cx="2186296" cy="2703407"/>
            <a:chOff x="3693541" y="1403985"/>
            <a:chExt cx="1756916" cy="187198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7DC1B620-9B37-4600-9083-8CD973F66396}"/>
                </a:ext>
              </a:extLst>
            </p:cNvPr>
            <p:cNvSpPr/>
            <p:nvPr/>
          </p:nvSpPr>
          <p:spPr>
            <a:xfrm>
              <a:off x="3693541" y="1403985"/>
              <a:ext cx="1756916" cy="18719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FCD964AA-0B16-4992-AF17-E12163BD5A05}"/>
                </a:ext>
              </a:extLst>
            </p:cNvPr>
            <p:cNvSpPr txBox="1"/>
            <p:nvPr/>
          </p:nvSpPr>
          <p:spPr>
            <a:xfrm>
              <a:off x="3779307" y="1489751"/>
              <a:ext cx="1585384" cy="1700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Exclusion</a:t>
              </a:r>
            </a:p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b="1" kern="1200" dirty="0"/>
                <a:t> (declaration on honour, bankruptcy etc.)</a:t>
              </a:r>
              <a:endParaRPr lang="en-US" sz="1600" kern="12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D05C105-FFFB-46CD-85FC-240013ED26C4}"/>
              </a:ext>
            </a:extLst>
          </p:cNvPr>
          <p:cNvGrpSpPr/>
          <p:nvPr/>
        </p:nvGrpSpPr>
        <p:grpSpPr>
          <a:xfrm>
            <a:off x="7855006" y="4265599"/>
            <a:ext cx="2106902" cy="2280328"/>
            <a:chOff x="5538303" y="1403985"/>
            <a:chExt cx="1756916" cy="187198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4DFA9DEC-C494-464D-B9D1-9F14480A5143}"/>
                </a:ext>
              </a:extLst>
            </p:cNvPr>
            <p:cNvSpPr/>
            <p:nvPr/>
          </p:nvSpPr>
          <p:spPr>
            <a:xfrm>
              <a:off x="5538303" y="1403985"/>
              <a:ext cx="1756916" cy="18719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: Rounded Corners 4">
              <a:extLst>
                <a:ext uri="{FF2B5EF4-FFF2-40B4-BE49-F238E27FC236}">
                  <a16:creationId xmlns:a16="http://schemas.microsoft.com/office/drawing/2014/main" id="{694A4A5D-A036-44A7-ACEE-D8D3E823C9B1}"/>
                </a:ext>
              </a:extLst>
            </p:cNvPr>
            <p:cNvSpPr txBox="1"/>
            <p:nvPr/>
          </p:nvSpPr>
          <p:spPr>
            <a:xfrm>
              <a:off x="5624069" y="1489751"/>
              <a:ext cx="1585384" cy="1700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Selection</a:t>
              </a:r>
            </a:p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b="1" kern="1200" dirty="0"/>
                <a:t> (financial and operational capacity)</a:t>
              </a:r>
              <a:endParaRPr lang="en-US" sz="1600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F232205-032D-4A16-8301-A2924C2D3172}"/>
              </a:ext>
            </a:extLst>
          </p:cNvPr>
          <p:cNvGrpSpPr/>
          <p:nvPr/>
        </p:nvGrpSpPr>
        <p:grpSpPr>
          <a:xfrm>
            <a:off x="3966340" y="4265599"/>
            <a:ext cx="2546219" cy="2280328"/>
            <a:chOff x="7383065" y="1403985"/>
            <a:chExt cx="1756916" cy="1871980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A26C4EF-1EB8-4257-B0A4-A59005404C10}"/>
                </a:ext>
              </a:extLst>
            </p:cNvPr>
            <p:cNvSpPr/>
            <p:nvPr/>
          </p:nvSpPr>
          <p:spPr>
            <a:xfrm>
              <a:off x="7383065" y="1403985"/>
              <a:ext cx="1756916" cy="18719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: Rounded Corners 4">
              <a:extLst>
                <a:ext uri="{FF2B5EF4-FFF2-40B4-BE49-F238E27FC236}">
                  <a16:creationId xmlns:a16="http://schemas.microsoft.com/office/drawing/2014/main" id="{6E473AB1-3709-4131-8149-6CB7CE42D68D}"/>
                </a:ext>
              </a:extLst>
            </p:cNvPr>
            <p:cNvSpPr txBox="1"/>
            <p:nvPr/>
          </p:nvSpPr>
          <p:spPr>
            <a:xfrm>
              <a:off x="7468831" y="1489751"/>
              <a:ext cx="1585384" cy="1700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Award</a:t>
              </a:r>
            </a:p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b="1" kern="1200" dirty="0"/>
                <a:t> </a:t>
              </a:r>
              <a:r>
                <a:rPr lang="en-GB" sz="1600" b="1" kern="1200" dirty="0"/>
                <a:t>(quality criteria, ranking, reserve)</a:t>
              </a:r>
              <a:endParaRPr lang="en-US" sz="1600" kern="120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B671346D-3FCF-453A-A418-EEC8EAC8F38F}"/>
              </a:ext>
            </a:extLst>
          </p:cNvPr>
          <p:cNvSpPr/>
          <p:nvPr/>
        </p:nvSpPr>
        <p:spPr>
          <a:xfrm rot="2530220">
            <a:off x="10424515" y="924264"/>
            <a:ext cx="14233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One ranking only</a:t>
            </a:r>
          </a:p>
        </p:txBody>
      </p:sp>
      <p:pic>
        <p:nvPicPr>
          <p:cNvPr id="29" name="Content Placeholder 28">
            <a:extLst>
              <a:ext uri="{FF2B5EF4-FFF2-40B4-BE49-F238E27FC236}">
                <a16:creationId xmlns:a16="http://schemas.microsoft.com/office/drawing/2014/main" id="{D9667EA7-249B-4B3F-938E-826C32E8B5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6212" y="2613775"/>
            <a:ext cx="1943599" cy="2071379"/>
          </a:xfrm>
        </p:spPr>
      </p:pic>
      <p:sp>
        <p:nvSpPr>
          <p:cNvPr id="30" name="Arrow: Bent 29">
            <a:extLst>
              <a:ext uri="{FF2B5EF4-FFF2-40B4-BE49-F238E27FC236}">
                <a16:creationId xmlns:a16="http://schemas.microsoft.com/office/drawing/2014/main" id="{2CE59574-12F6-4E3F-975A-6D08EFF969E2}"/>
              </a:ext>
            </a:extLst>
          </p:cNvPr>
          <p:cNvSpPr/>
          <p:nvPr/>
        </p:nvSpPr>
        <p:spPr>
          <a:xfrm>
            <a:off x="2238011" y="1885950"/>
            <a:ext cx="1228248" cy="54517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31" name="Arrow: Circular 30">
            <a:extLst>
              <a:ext uri="{FF2B5EF4-FFF2-40B4-BE49-F238E27FC236}">
                <a16:creationId xmlns:a16="http://schemas.microsoft.com/office/drawing/2014/main" id="{801D89DF-FB48-4934-904A-88E4AD593252}"/>
              </a:ext>
            </a:extLst>
          </p:cNvPr>
          <p:cNvSpPr/>
          <p:nvPr/>
        </p:nvSpPr>
        <p:spPr>
          <a:xfrm rot="5400000">
            <a:off x="9714150" y="2980095"/>
            <a:ext cx="2071377" cy="169710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61588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67A310A1-B68C-4EF6-9E7D-927775044166}"/>
              </a:ext>
            </a:extLst>
          </p:cNvPr>
          <p:cNvSpPr/>
          <p:nvPr/>
        </p:nvSpPr>
        <p:spPr>
          <a:xfrm>
            <a:off x="6858000" y="2613774"/>
            <a:ext cx="689101" cy="3485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55B89176-5114-4B1E-816B-549EC14DF324}"/>
              </a:ext>
            </a:extLst>
          </p:cNvPr>
          <p:cNvSpPr/>
          <p:nvPr/>
        </p:nvSpPr>
        <p:spPr>
          <a:xfrm rot="10800000">
            <a:off x="6839232" y="5231512"/>
            <a:ext cx="689101" cy="3485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88092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6D56E2E-5712-4574-A9D8-38A62D8377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926" y="3934795"/>
            <a:ext cx="10889439" cy="1620145"/>
          </a:xfrm>
        </p:spPr>
        <p:txBody>
          <a:bodyPr/>
          <a:lstStyle/>
          <a:p>
            <a:r>
              <a:rPr lang="en-GB" sz="3600" dirty="0"/>
              <a:t>Reports</a:t>
            </a:r>
          </a:p>
          <a:p>
            <a:r>
              <a:rPr lang="en-GB" sz="3600" dirty="0"/>
              <a:t>Meetings</a:t>
            </a:r>
          </a:p>
          <a:p>
            <a:r>
              <a:rPr lang="en-GB" sz="3600" dirty="0"/>
              <a:t>Other </a:t>
            </a:r>
            <a:endParaRPr lang="en-IE" sz="3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BDAF-984D-4A2C-B279-1C62EAEC9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8121" y="1122363"/>
            <a:ext cx="9055189" cy="1240348"/>
          </a:xfrm>
        </p:spPr>
        <p:txBody>
          <a:bodyPr/>
          <a:lstStyle/>
          <a:p>
            <a:br>
              <a:rPr lang="en-GB" dirty="0"/>
            </a:br>
            <a:r>
              <a:rPr lang="en-GB" dirty="0"/>
              <a:t>Main Contractual “Deliverables”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42555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8D1-1A7B-457A-8F73-0BF488B07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48" y="884525"/>
            <a:ext cx="10515600" cy="782357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Essentials </a:t>
            </a:r>
            <a:r>
              <a:rPr lang="en-US" b="1" dirty="0"/>
              <a:t>meetings</a:t>
            </a:r>
            <a:r>
              <a:rPr lang="en-US" dirty="0"/>
              <a:t> to be attended during implementation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325D1-2EA4-4C4B-9470-9FE19FEF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325" y="2091571"/>
            <a:ext cx="10162747" cy="3881904"/>
          </a:xfrm>
        </p:spPr>
        <p:txBody>
          <a:bodyPr/>
          <a:lstStyle/>
          <a:p>
            <a:r>
              <a:rPr lang="en-US" sz="2600" dirty="0"/>
              <a:t>Participation of all partners in </a:t>
            </a:r>
            <a:r>
              <a:rPr lang="en-US" sz="2600" b="1" dirty="0"/>
              <a:t>Network Meetings</a:t>
            </a:r>
            <a:r>
              <a:rPr lang="en-US" sz="2600" dirty="0"/>
              <a:t> in Brussels (starting February/March 2023) + separate training for Newcomers</a:t>
            </a:r>
          </a:p>
          <a:p>
            <a:r>
              <a:rPr lang="en-US" sz="2600" dirty="0"/>
              <a:t>Mid-term review meetings: in case of convocation by the EISMEA, all partners in the consortium are requested to attend</a:t>
            </a:r>
          </a:p>
          <a:p>
            <a:r>
              <a:rPr lang="en-US" sz="2600" dirty="0"/>
              <a:t>Meetings are, by default, in person (exceptions may apply)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91080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8D1-1A7B-457A-8F73-0BF488B07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258"/>
            <a:ext cx="10515600" cy="782357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Reports and others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325D1-2EA4-4C4B-9470-9FE19FEF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860" y="1644846"/>
            <a:ext cx="10905699" cy="4061467"/>
          </a:xfrm>
        </p:spPr>
        <p:txBody>
          <a:bodyPr/>
          <a:lstStyle/>
          <a:p>
            <a:r>
              <a:rPr lang="en-GB" sz="2600" dirty="0"/>
              <a:t>Not linked to a payment: </a:t>
            </a:r>
            <a:r>
              <a:rPr lang="en-GB" sz="2000" i="1" dirty="0"/>
              <a:t>(call section </a:t>
            </a:r>
            <a:r>
              <a:rPr lang="en-IE" sz="2000" i="1" dirty="0"/>
              <a:t>Milestones and deliverables) </a:t>
            </a:r>
            <a:endParaRPr lang="en-GB" sz="2000" i="1" dirty="0"/>
          </a:p>
          <a:p>
            <a:pPr lvl="2"/>
            <a:r>
              <a:rPr lang="en-GB" sz="2400" dirty="0"/>
              <a:t>2 Progress reports (after month 12 and 37) </a:t>
            </a:r>
          </a:p>
          <a:p>
            <a:pPr lvl="2"/>
            <a:r>
              <a:rPr lang="en-GB" sz="2400" dirty="0"/>
              <a:t>4x Success stories (cumulative) </a:t>
            </a:r>
          </a:p>
          <a:p>
            <a:r>
              <a:rPr lang="en-GB" sz="2600" dirty="0"/>
              <a:t>Linked to a payment: </a:t>
            </a:r>
          </a:p>
          <a:p>
            <a:pPr lvl="2"/>
            <a:r>
              <a:rPr lang="en-US" sz="2400" dirty="0"/>
              <a:t>Interim report (after 24 months) including Financial Statements – 2</a:t>
            </a:r>
            <a:r>
              <a:rPr lang="en-US" sz="2400" baseline="30000" dirty="0"/>
              <a:t>nd</a:t>
            </a:r>
            <a:r>
              <a:rPr lang="en-US" sz="2400" dirty="0"/>
              <a:t> payment </a:t>
            </a:r>
          </a:p>
          <a:p>
            <a:pPr lvl="2"/>
            <a:r>
              <a:rPr lang="en-US" sz="2400" dirty="0"/>
              <a:t>Final Technical Implementation Report and Financial Statements (final payment) </a:t>
            </a:r>
          </a:p>
          <a:p>
            <a:pPr lvl="1"/>
            <a:endParaRPr lang="en-GB" sz="22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63645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6D56E2E-5712-4574-A9D8-38A62D8377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926" y="3934795"/>
            <a:ext cx="10889439" cy="2618405"/>
          </a:xfrm>
        </p:spPr>
        <p:txBody>
          <a:bodyPr/>
          <a:lstStyle/>
          <a:p>
            <a:r>
              <a:rPr lang="en-GB" sz="3000" dirty="0"/>
              <a:t>General funding provisions </a:t>
            </a:r>
          </a:p>
          <a:p>
            <a:r>
              <a:rPr lang="en-GB" sz="3000" dirty="0"/>
              <a:t>Financial Support to New Entrepreneurs: Specific rules  </a:t>
            </a:r>
          </a:p>
          <a:p>
            <a:r>
              <a:rPr lang="en-GB" sz="3000" dirty="0"/>
              <a:t>Payments </a:t>
            </a:r>
          </a:p>
          <a:p>
            <a:r>
              <a:rPr lang="en-GB" sz="3000" dirty="0"/>
              <a:t>Type of projects </a:t>
            </a:r>
            <a:endParaRPr lang="en-IE" sz="3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BDAF-984D-4A2C-B279-1C62EAEC9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8121" y="1122363"/>
            <a:ext cx="9055189" cy="1240348"/>
          </a:xfrm>
        </p:spPr>
        <p:txBody>
          <a:bodyPr/>
          <a:lstStyle/>
          <a:p>
            <a:r>
              <a:rPr lang="en-GB" dirty="0"/>
              <a:t>Indicative </a:t>
            </a:r>
            <a:br>
              <a:rPr lang="en-GB" dirty="0"/>
            </a:br>
            <a:r>
              <a:rPr lang="en-GB" dirty="0"/>
              <a:t>Financial Provisions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21280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25B27D-C868-41D3-A851-D0CE91A04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8750" y="1825625"/>
            <a:ext cx="6491500" cy="4156075"/>
          </a:xfrm>
        </p:spPr>
        <p:txBody>
          <a:bodyPr/>
          <a:lstStyle/>
          <a:p>
            <a:r>
              <a:rPr lang="en-US" sz="2600" b="1" dirty="0"/>
              <a:t>Financial Support to Third Parties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/>
              <a:t>Payments to NEs: </a:t>
            </a:r>
          </a:p>
          <a:p>
            <a:pPr marL="0" indent="0">
              <a:buNone/>
            </a:pPr>
            <a:r>
              <a:rPr lang="en-US" sz="2200" dirty="0"/>
              <a:t>EISMEA reimburses up to </a:t>
            </a:r>
            <a:r>
              <a:rPr lang="en-US" sz="2200" b="1" dirty="0"/>
              <a:t>100% </a:t>
            </a:r>
            <a:r>
              <a:rPr lang="en-US" sz="2200" dirty="0"/>
              <a:t>of financial support to 3</a:t>
            </a:r>
            <a:r>
              <a:rPr lang="en-US" sz="2200" baseline="30000" dirty="0"/>
              <a:t>rd</a:t>
            </a:r>
            <a:r>
              <a:rPr lang="en-US" sz="2200" dirty="0"/>
              <a:t> parties, i.e. paid </a:t>
            </a:r>
            <a:r>
              <a:rPr lang="en-US" sz="2200" b="1" dirty="0"/>
              <a:t>to new entrepreneurs </a:t>
            </a:r>
            <a:r>
              <a:rPr lang="en-US" sz="2200" dirty="0"/>
              <a:t>– with a maximum of €6,600 per NE for max. 6 months duration per 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b="1" dirty="0"/>
              <a:t>Min. NE budget: </a:t>
            </a:r>
          </a:p>
          <a:p>
            <a:r>
              <a:rPr lang="en-GB" sz="2200" i="1" dirty="0"/>
              <a:t>50% of the total </a:t>
            </a:r>
            <a:r>
              <a:rPr lang="en-GB" sz="2200" i="1" dirty="0">
                <a:solidFill>
                  <a:srgbClr val="FF0000"/>
                </a:solidFill>
              </a:rPr>
              <a:t>budget</a:t>
            </a:r>
            <a:r>
              <a:rPr lang="en-GB" sz="2200" i="1" dirty="0"/>
              <a:t> to be reserved for NEs  </a:t>
            </a:r>
            <a:endParaRPr lang="en-US" sz="22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BC2053-8FF7-42F1-9EDA-A99ED28C0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funding provisions</a:t>
            </a:r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60A49-FD4D-4881-A72B-730E8ED3A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3457577" cy="3906435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" dirty="0"/>
              <a:t>Max. EU contribution to </a:t>
            </a:r>
            <a:r>
              <a:rPr lang="en-GB" sz="2600" b="1" dirty="0"/>
              <a:t>programme management costs:</a:t>
            </a:r>
          </a:p>
          <a:p>
            <a:pPr marL="0" indent="0" algn="ctr">
              <a:buNone/>
            </a:pPr>
            <a:r>
              <a:rPr lang="en-GB" sz="2600" b="1" dirty="0"/>
              <a:t> 75% </a:t>
            </a:r>
          </a:p>
          <a:p>
            <a:pPr marL="0" indent="0" algn="ctr">
              <a:buNone/>
            </a:pPr>
            <a:r>
              <a:rPr lang="en-GB" sz="2600" b="1" dirty="0"/>
              <a:t>of total budget </a:t>
            </a:r>
            <a:endParaRPr lang="en-IE" sz="2600" b="1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17020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8D1-1A7B-457A-8F73-0BF488B07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9" y="590550"/>
            <a:ext cx="10515600" cy="1123957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Specific rules for payments to new entrepreneurs (financial support to 3</a:t>
            </a:r>
            <a:r>
              <a:rPr lang="en-US" baseline="30000" dirty="0"/>
              <a:t>rd</a:t>
            </a:r>
            <a:r>
              <a:rPr lang="en-US" dirty="0"/>
              <a:t> parties)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325D1-2EA4-4C4B-9470-9FE19FEF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298" y="2143125"/>
            <a:ext cx="10515600" cy="3564404"/>
          </a:xfrm>
        </p:spPr>
        <p:txBody>
          <a:bodyPr/>
          <a:lstStyle/>
          <a:p>
            <a:r>
              <a:rPr lang="en-US" sz="2600" dirty="0"/>
              <a:t>Financial assistance to New Entrepreneurs is a must. </a:t>
            </a:r>
          </a:p>
          <a:p>
            <a:r>
              <a:rPr lang="en-US" sz="2600" dirty="0"/>
              <a:t>The Implementation Manual for Intermediary </a:t>
            </a:r>
            <a:r>
              <a:rPr lang="en-US" sz="2600" dirty="0" err="1"/>
              <a:t>Organisations</a:t>
            </a:r>
            <a:r>
              <a:rPr lang="en-US" sz="2600" dirty="0"/>
              <a:t> (Quality Manual, Annex 1), specifies the maximum monthly allowances </a:t>
            </a:r>
            <a:r>
              <a:rPr lang="en-US" sz="2600" i="1" dirty="0"/>
              <a:t>by host country</a:t>
            </a:r>
            <a:r>
              <a:rPr lang="en-US" sz="2600" dirty="0"/>
              <a:t>. </a:t>
            </a:r>
          </a:p>
          <a:p>
            <a:r>
              <a:rPr lang="en-US" sz="2600" dirty="0"/>
              <a:t>The NE budget is to be “budgeted” for the partner who will execute the payments.</a:t>
            </a:r>
          </a:p>
          <a:p>
            <a:pPr lvl="1"/>
            <a:r>
              <a:rPr lang="en-US" sz="2200" dirty="0"/>
              <a:t>Payments by 1 IO on behalf of another IO is possible, in duly justified cases.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829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D49FF78F-830C-634D-B277-F58A7A8E4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770616"/>
            <a:ext cx="10889439" cy="2260314"/>
          </a:xfrm>
        </p:spPr>
        <p:txBody>
          <a:bodyPr/>
          <a:lstStyle/>
          <a:p>
            <a:r>
              <a:rPr lang="en-US" sz="3200" dirty="0"/>
              <a:t>Call objectives</a:t>
            </a:r>
          </a:p>
          <a:p>
            <a:r>
              <a:rPr lang="en-US" sz="3200" dirty="0"/>
              <a:t>Core provisions of the call</a:t>
            </a:r>
          </a:p>
          <a:p>
            <a:r>
              <a:rPr lang="en-US" sz="3200" dirty="0"/>
              <a:t>How to apply </a:t>
            </a:r>
            <a:endParaRPr lang="en-BE" sz="32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4F6AC49-321F-1342-B28C-11C615930C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Order of events 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622287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8D1-1A7B-457A-8F73-0BF488B07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Payments </a:t>
            </a:r>
            <a:endParaRPr lang="en-I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549BBA-04F5-433D-8AA4-8C94F7833E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0160" y="2136163"/>
            <a:ext cx="9286940" cy="2725812"/>
          </a:xfrm>
        </p:spPr>
      </p:pic>
    </p:spTree>
    <p:extLst>
      <p:ext uri="{BB962C8B-B14F-4D97-AF65-F5344CB8AC3E}">
        <p14:creationId xmlns:p14="http://schemas.microsoft.com/office/powerpoint/2010/main" val="2245763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9834E-E1A8-48F8-8A32-FE1B1ECD6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5337"/>
            <a:ext cx="10515600" cy="782357"/>
          </a:xfrm>
        </p:spPr>
        <p:txBody>
          <a:bodyPr/>
          <a:lstStyle/>
          <a:p>
            <a:r>
              <a:rPr lang="en-GB" dirty="0"/>
              <a:t>Type of projects</a:t>
            </a:r>
            <a:endParaRPr lang="en-I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8FCE17-9187-468A-90F5-774A1E4CFD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1660057"/>
            <a:ext cx="10239146" cy="2898832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1A1228A-A997-43AB-A95B-FB2AD9184B28}"/>
              </a:ext>
            </a:extLst>
          </p:cNvPr>
          <p:cNvSpPr txBox="1"/>
          <p:nvPr/>
        </p:nvSpPr>
        <p:spPr>
          <a:xfrm>
            <a:off x="2790826" y="4991253"/>
            <a:ext cx="81724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-&gt; indicate choice (large or small) in Annex 5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-&gt; draft a realistic and convincing project plan able to achieve the set targets ! </a:t>
            </a:r>
          </a:p>
        </p:txBody>
      </p:sp>
    </p:spTree>
    <p:extLst>
      <p:ext uri="{BB962C8B-B14F-4D97-AF65-F5344CB8AC3E}">
        <p14:creationId xmlns:p14="http://schemas.microsoft.com/office/powerpoint/2010/main" val="1992456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65A41B7-B892-439D-A9D7-EAE4204586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708762"/>
            <a:ext cx="10889439" cy="2815327"/>
          </a:xfrm>
        </p:spPr>
        <p:txBody>
          <a:bodyPr/>
          <a:lstStyle/>
          <a:p>
            <a:r>
              <a:rPr lang="en-US" sz="3600" dirty="0"/>
              <a:t>How to use the tool – application process </a:t>
            </a:r>
          </a:p>
          <a:p>
            <a:r>
              <a:rPr lang="en-US" sz="3600" dirty="0"/>
              <a:t>Application Forms and how to encode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4F4DD2-57DC-43D7-AB94-77DC566D19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How to apply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03020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5EAEB-10A8-4603-9616-73D67BC3C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400"/>
            <a:ext cx="10515600" cy="782357"/>
          </a:xfrm>
        </p:spPr>
        <p:txBody>
          <a:bodyPr/>
          <a:lstStyle/>
          <a:p>
            <a:r>
              <a:rPr lang="en-GB" dirty="0"/>
              <a:t>Application Process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FC1C9-B06A-4C0E-8784-C029C22B7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950" y="1397000"/>
            <a:ext cx="10619948" cy="4699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a) all participants need to create an </a:t>
            </a:r>
            <a:r>
              <a:rPr lang="en-US" dirty="0" err="1"/>
              <a:t>EULogin</a:t>
            </a:r>
            <a:r>
              <a:rPr lang="en-US" dirty="0"/>
              <a:t> </a:t>
            </a:r>
            <a:r>
              <a:rPr lang="en-US" b="1" dirty="0"/>
              <a:t>user account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Register your </a:t>
            </a:r>
            <a:r>
              <a:rPr lang="en-US" dirty="0" err="1"/>
              <a:t>organisation</a:t>
            </a:r>
            <a:r>
              <a:rPr lang="en-US" dirty="0"/>
              <a:t> in the Participant Register. Use the 9-digit participant identification code (PIC) for drafting and submission. </a:t>
            </a:r>
          </a:p>
          <a:p>
            <a:pPr marL="0" indent="0">
              <a:buNone/>
            </a:pPr>
            <a:r>
              <a:rPr lang="en-US" dirty="0"/>
              <a:t>b) submit the proposal in 3 parts:</a:t>
            </a:r>
          </a:p>
          <a:p>
            <a:pPr lvl="2"/>
            <a:r>
              <a:rPr lang="en-US" sz="2200" b="1" dirty="0"/>
              <a:t>Part A </a:t>
            </a:r>
            <a:r>
              <a:rPr lang="en-US" sz="2200" dirty="0"/>
              <a:t>= administrative information about the applicant </a:t>
            </a:r>
            <a:r>
              <a:rPr lang="en-US" sz="2200" dirty="0" err="1"/>
              <a:t>organisations</a:t>
            </a:r>
            <a:r>
              <a:rPr lang="en-US" sz="2200" dirty="0"/>
              <a:t> (online) </a:t>
            </a:r>
          </a:p>
          <a:p>
            <a:pPr lvl="2"/>
            <a:r>
              <a:rPr lang="en-US" sz="2200" b="1" dirty="0"/>
              <a:t>Part B </a:t>
            </a:r>
            <a:r>
              <a:rPr lang="en-US" sz="2200" dirty="0"/>
              <a:t>= technical content of the proposal = </a:t>
            </a:r>
            <a:r>
              <a:rPr lang="en-US" sz="2000" b="1" i="1" dirty="0"/>
              <a:t>Application Form Part B </a:t>
            </a:r>
          </a:p>
          <a:p>
            <a:pPr lvl="2"/>
            <a:r>
              <a:rPr lang="en-US" sz="2000" b="1" dirty="0"/>
              <a:t>Annexes</a:t>
            </a:r>
            <a:r>
              <a:rPr lang="en-US" sz="2000" b="1" i="1" dirty="0"/>
              <a:t> </a:t>
            </a:r>
            <a:r>
              <a:rPr lang="en-US" sz="2000" i="1" dirty="0"/>
              <a:t>(detailed budget, Specific Annex 5 including profiles (qualifications and experience) of the proposed staff instead of CVs, activity reports of last year, list of previous projects as part of the Application Form Part B)  </a:t>
            </a:r>
          </a:p>
          <a:p>
            <a:endParaRPr lang="en-US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39787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5EAEB-10A8-4603-9616-73D67BC3C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 Form Part B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FC1C9-B06A-4C0E-8784-C029C22B7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475" y="2181772"/>
            <a:ext cx="10619948" cy="2494456"/>
          </a:xfrm>
        </p:spPr>
        <p:txBody>
          <a:bodyPr/>
          <a:lstStyle/>
          <a:p>
            <a:r>
              <a:rPr lang="en-US" dirty="0"/>
              <a:t>Application Form Part B = </a:t>
            </a:r>
            <a:r>
              <a:rPr lang="en-US" b="1" dirty="0" err="1"/>
              <a:t>standardised</a:t>
            </a:r>
            <a:r>
              <a:rPr lang="en-US" b="1" dirty="0"/>
              <a:t> template </a:t>
            </a:r>
            <a:r>
              <a:rPr lang="en-US" b="1" u="sng" dirty="0"/>
              <a:t>AND</a:t>
            </a:r>
            <a:r>
              <a:rPr lang="en-US" b="1" dirty="0"/>
              <a:t>  </a:t>
            </a:r>
          </a:p>
          <a:p>
            <a:r>
              <a:rPr lang="en-US" b="1" dirty="0"/>
              <a:t>Annex 5 </a:t>
            </a:r>
            <a:r>
              <a:rPr lang="en-US" dirty="0"/>
              <a:t>= applicants have to provide specific information that is essential to respond appropriately to the requirements of this call for proposals Erasmus for Young Entrepreneurs.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47BC7D-77D7-48AD-9FFA-47F3394679AC}"/>
              </a:ext>
            </a:extLst>
          </p:cNvPr>
          <p:cNvSpPr txBox="1"/>
          <p:nvPr/>
        </p:nvSpPr>
        <p:spPr>
          <a:xfrm>
            <a:off x="2731292" y="4473647"/>
            <a:ext cx="76819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/>
              <a:t>Please respect the </a:t>
            </a:r>
            <a:r>
              <a:rPr lang="en-IE" sz="2400" b="1" dirty="0"/>
              <a:t>specifications</a:t>
            </a:r>
            <a:r>
              <a:rPr lang="en-IE" sz="2400" dirty="0"/>
              <a:t> as to how and where to encode which type of information (call document) </a:t>
            </a:r>
          </a:p>
          <a:p>
            <a:endParaRPr lang="en-IE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3B942C8-9219-4647-94DE-C4CE01919E37}"/>
              </a:ext>
            </a:extLst>
          </p:cNvPr>
          <p:cNvSpPr/>
          <p:nvPr/>
        </p:nvSpPr>
        <p:spPr>
          <a:xfrm>
            <a:off x="10439826" y="4738414"/>
            <a:ext cx="913973" cy="2762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3424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4DCA8E-28FB-4C11-A49B-4D3DAE9BC8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504950"/>
            <a:ext cx="3358489" cy="5124450"/>
          </a:xfrm>
        </p:spPr>
        <p:txBody>
          <a:bodyPr/>
          <a:lstStyle/>
          <a:p>
            <a:r>
              <a:rPr lang="en-US" b="1" dirty="0"/>
              <a:t>Application Form Part B </a:t>
            </a:r>
            <a:r>
              <a:rPr lang="en-US" dirty="0"/>
              <a:t>(technical description) </a:t>
            </a:r>
          </a:p>
          <a:p>
            <a:pPr marL="0" indent="0">
              <a:buNone/>
            </a:pPr>
            <a:r>
              <a:rPr lang="en-US" dirty="0"/>
              <a:t>= </a:t>
            </a:r>
            <a:r>
              <a:rPr lang="en-US" dirty="0" err="1"/>
              <a:t>standardised</a:t>
            </a:r>
            <a:r>
              <a:rPr lang="en-US" dirty="0"/>
              <a:t> template (download MS Word file from submission system, fill and upload PDF) 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4820F-DDBB-416E-A502-32BDAC52D44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604979" y="1504950"/>
            <a:ext cx="3358489" cy="4981575"/>
          </a:xfrm>
        </p:spPr>
        <p:txBody>
          <a:bodyPr/>
          <a:lstStyle/>
          <a:p>
            <a:r>
              <a:rPr lang="en-US" b="1" dirty="0"/>
              <a:t>Annex 5 </a:t>
            </a:r>
            <a:r>
              <a:rPr lang="en-US" dirty="0"/>
              <a:t>= </a:t>
            </a:r>
            <a:r>
              <a:rPr lang="en-US" b="1" i="1" dirty="0"/>
              <a:t>EYE specific</a:t>
            </a:r>
            <a:r>
              <a:rPr lang="en-US" i="1" dirty="0"/>
              <a:t> </a:t>
            </a:r>
            <a:r>
              <a:rPr lang="en-US" dirty="0"/>
              <a:t>additional information to Part B </a:t>
            </a:r>
          </a:p>
          <a:p>
            <a:pPr marL="0" indent="0">
              <a:buNone/>
            </a:pPr>
            <a:r>
              <a:rPr lang="en-US" dirty="0"/>
              <a:t>Download MS Word file from EISMEA web, fill and upload as PDF under “Other Annexes”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C2AEC-8DFA-4262-BF9B-15824E813F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71761" y="1504950"/>
            <a:ext cx="3358489" cy="4083809"/>
          </a:xfrm>
        </p:spPr>
        <p:txBody>
          <a:bodyPr/>
          <a:lstStyle/>
          <a:p>
            <a:r>
              <a:rPr lang="en-GB" b="1" dirty="0"/>
              <a:t>How, where and what to fill</a:t>
            </a:r>
            <a:r>
              <a:rPr lang="en-GB" dirty="0"/>
              <a:t>: section </a:t>
            </a:r>
            <a:r>
              <a:rPr lang="en-US" i="1" dirty="0"/>
              <a:t>14. Specific instructions for submission of Part B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3C29E88-EADD-4958-84EC-1CB42E1F5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49" y="228600"/>
            <a:ext cx="9839323" cy="800100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Application Form Part B </a:t>
            </a:r>
            <a:r>
              <a:rPr lang="en-GB" dirty="0"/>
              <a:t>= 2 forms </a:t>
            </a:r>
            <a:endParaRPr lang="en-I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BBFA41-048A-4818-ACCB-46810AB8F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6026" y="3545973"/>
            <a:ext cx="2193434" cy="22342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1B5208-59F4-4453-94C5-95F944C8C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527" y="4448175"/>
            <a:ext cx="1418473" cy="19712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6B8A9A7-2B7E-4A82-AD65-E421FD0AA7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8" y="4819649"/>
            <a:ext cx="1358057" cy="16668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2279E80-D8FA-4014-8F52-A58D871434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0915" y="4910137"/>
            <a:ext cx="2275446" cy="164782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612CEC-DADA-4F66-AEFD-FDA557710C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1920" y="4609891"/>
            <a:ext cx="2314078" cy="164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7025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DD823DC4-3786-4B37-A551-301671404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050" y="3770301"/>
            <a:ext cx="10889439" cy="2649549"/>
          </a:xfrm>
        </p:spPr>
        <p:txBody>
          <a:bodyPr/>
          <a:lstStyle/>
          <a:p>
            <a:r>
              <a:rPr lang="en-GB" sz="2200" b="1" dirty="0">
                <a:solidFill>
                  <a:srgbClr val="FF0000"/>
                </a:solidFill>
              </a:rPr>
              <a:t>Call related, non-IT</a:t>
            </a:r>
            <a:r>
              <a:rPr lang="en-GB" sz="2200" b="1" dirty="0"/>
              <a:t>: </a:t>
            </a:r>
            <a:r>
              <a:rPr lang="en-GB" sz="2200" dirty="0"/>
              <a:t>exclusively to </a:t>
            </a:r>
            <a:r>
              <a:rPr lang="en-GB" sz="2200" u="sng" dirty="0">
                <a:hlinkClick r:id="rId2"/>
              </a:rPr>
              <a:t>E</a:t>
            </a:r>
            <a:r>
              <a:rPr lang="en-US" sz="2200" u="sng" dirty="0">
                <a:hlinkClick r:id="rId2"/>
              </a:rPr>
              <a:t>ISMEA-SMP-COSME-ENQUIRIES@ec.europa.eu</a:t>
            </a:r>
            <a:endParaRPr lang="en-US" sz="2200" u="sng" dirty="0"/>
          </a:p>
          <a:p>
            <a:r>
              <a:rPr lang="en-US" sz="2200" dirty="0"/>
              <a:t>Please indicate clearly the reference of the call and topic to which your question relates (see call cover page). </a:t>
            </a:r>
            <a:r>
              <a:rPr lang="en-US" sz="2200" dirty="0">
                <a:hlinkClick r:id="rId3"/>
              </a:rPr>
              <a:t>FAQs</a:t>
            </a:r>
            <a:r>
              <a:rPr lang="en-US" sz="2200" dirty="0"/>
              <a:t> are available at the </a:t>
            </a:r>
            <a:r>
              <a:rPr lang="en-US" sz="2200" dirty="0" err="1"/>
              <a:t>F&amp;Tportal</a:t>
            </a:r>
            <a:r>
              <a:rPr lang="en-US" sz="2200" dirty="0"/>
              <a:t>. </a:t>
            </a:r>
            <a:endParaRPr lang="en-GB" sz="2200" dirty="0"/>
          </a:p>
          <a:p>
            <a:r>
              <a:rPr lang="en-GB" sz="2200" b="1" dirty="0">
                <a:solidFill>
                  <a:srgbClr val="FF0000"/>
                </a:solidFill>
              </a:rPr>
              <a:t>Technical</a:t>
            </a:r>
            <a:r>
              <a:rPr lang="en-GB" sz="2200" dirty="0"/>
              <a:t>: please use the </a:t>
            </a:r>
            <a:r>
              <a:rPr lang="en-US" sz="2200" dirty="0"/>
              <a:t>IT Helpdesk </a:t>
            </a:r>
            <a:r>
              <a:rPr lang="en-US" sz="2200" dirty="0">
                <a:hlinkClick r:id="rId4"/>
              </a:rPr>
              <a:t>contact form </a:t>
            </a:r>
            <a:r>
              <a:rPr lang="en-US" sz="2200" dirty="0"/>
              <a:t>at the Funding &amp; tender opportunities portal. </a:t>
            </a:r>
            <a:endParaRPr lang="en-GB" sz="2200" dirty="0"/>
          </a:p>
          <a:p>
            <a:endParaRPr lang="en-I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FF5E37-6AD2-4207-A029-2A5F92DE45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Questions? </a:t>
            </a:r>
            <a:endParaRPr lang="en-I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51B281-A23C-4659-9F1E-F8F6928D94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1917" y="311386"/>
            <a:ext cx="2032356" cy="671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862F1C-8E2B-435D-A70E-85FBAF0AFE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13444" y="1993649"/>
            <a:ext cx="2790829" cy="38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1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D49FF78F-830C-634D-B277-F58A7A8E4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770616"/>
            <a:ext cx="10889439" cy="2260314"/>
          </a:xfrm>
        </p:spPr>
        <p:txBody>
          <a:bodyPr/>
          <a:lstStyle/>
          <a:p>
            <a:r>
              <a:rPr lang="en-US" sz="3200" dirty="0"/>
              <a:t>General objectives</a:t>
            </a:r>
          </a:p>
          <a:p>
            <a:r>
              <a:rPr lang="en-US" sz="3200" dirty="0"/>
              <a:t>Specific Objectives </a:t>
            </a:r>
            <a:endParaRPr lang="en-BE" sz="32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4F6AC49-321F-1342-B28C-11C615930C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Call Objectives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50878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7557E3-42D9-7D44-A058-04839A3A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objective </a:t>
            </a:r>
            <a:endParaRPr lang="en-B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CCE4C0-C6B5-D246-9659-47307C15E2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62364" y="1962364"/>
            <a:ext cx="8723296" cy="368659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sz="2800" u="sng" dirty="0"/>
              <a:t>Strengthening the network of Intermediary Organisations (IOs</a:t>
            </a:r>
            <a:r>
              <a:rPr lang="en-GB" sz="2800" dirty="0"/>
              <a:t>) implementing the EYE programme across Europe</a:t>
            </a:r>
          </a:p>
          <a:p>
            <a:pPr marL="0" indent="0">
              <a:buFontTx/>
              <a:buNone/>
              <a:defRPr/>
            </a:pPr>
            <a:r>
              <a:rPr lang="en-GB" sz="2800" dirty="0"/>
              <a:t>-&gt; </a:t>
            </a:r>
            <a:r>
              <a:rPr lang="en-GB" sz="2800" b="1" dirty="0"/>
              <a:t>selection</a:t>
            </a:r>
            <a:r>
              <a:rPr lang="en-GB" sz="2800" dirty="0"/>
              <a:t> of new consortia which will act as IOs to </a:t>
            </a:r>
            <a:r>
              <a:rPr lang="en-GB" sz="2800" b="1" dirty="0"/>
              <a:t>implement the programme </a:t>
            </a:r>
            <a:r>
              <a:rPr lang="en-GB" sz="2800" dirty="0"/>
              <a:t>across Europe </a:t>
            </a:r>
          </a:p>
          <a:p>
            <a:pPr marL="0" indent="0">
              <a:buFontTx/>
              <a:buNone/>
              <a:defRPr/>
            </a:pPr>
            <a:r>
              <a:rPr lang="en-GB" sz="2800" dirty="0"/>
              <a:t>-&gt; </a:t>
            </a:r>
            <a:r>
              <a:rPr lang="en-US" sz="2800" dirty="0"/>
              <a:t>100 IOs to be selected / 10-15 projects replacing the current "flagship" projects early next year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47374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7557E3-42D9-7D44-A058-04839A3A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 objectives </a:t>
            </a:r>
            <a:endParaRPr lang="en-B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CCE4C0-C6B5-D246-9659-47307C15E2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199" y="1825624"/>
            <a:ext cx="10905699" cy="4164209"/>
          </a:xfrm>
        </p:spPr>
        <p:txBody>
          <a:bodyPr/>
          <a:lstStyle/>
          <a:p>
            <a:pPr algn="r">
              <a:defRPr/>
            </a:pPr>
            <a:r>
              <a:rPr lang="en-US" b="1" dirty="0"/>
              <a:t>Contribute to the EU’s triple transition challenge </a:t>
            </a:r>
          </a:p>
          <a:p>
            <a:pPr algn="r">
              <a:defRPr/>
            </a:pPr>
            <a:r>
              <a:rPr lang="en-US" b="1" dirty="0"/>
              <a:t>Entrepreneurs’ profiles: “sustainable” and “digital” business models; from underrepresented countries; gender balance</a:t>
            </a:r>
          </a:p>
          <a:p>
            <a:pPr algn="r">
              <a:defRPr/>
            </a:pPr>
            <a:r>
              <a:rPr lang="en-US" b="1" dirty="0"/>
              <a:t>EYE open to entrepreneurs from all economic sectors </a:t>
            </a:r>
          </a:p>
          <a:p>
            <a:pPr algn="r">
              <a:defRPr/>
            </a:pPr>
            <a:r>
              <a:rPr lang="en-US" b="1" dirty="0"/>
              <a:t>Increase the number of exchanges -&gt; budget increase </a:t>
            </a:r>
          </a:p>
          <a:p>
            <a:pPr algn="r">
              <a:defRPr/>
            </a:pPr>
            <a:r>
              <a:rPr lang="en-US" b="1" dirty="0"/>
              <a:t>Long-term partnerships – projects of 4 years duration</a:t>
            </a:r>
          </a:p>
          <a:p>
            <a:pPr algn="r">
              <a:defRPr/>
            </a:pPr>
            <a:r>
              <a:rPr lang="en-US" b="1" dirty="0"/>
              <a:t>Preferably large projects</a:t>
            </a:r>
          </a:p>
          <a:p>
            <a:pPr>
              <a:defRPr/>
            </a:pPr>
            <a:endParaRPr lang="en-US" sz="2600" dirty="0"/>
          </a:p>
          <a:p>
            <a:pPr marL="0" indent="0">
              <a:buNone/>
              <a:defRPr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901503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641C1-3643-4B8A-A383-F5E9FA5EFA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Call provisions 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07FF1-1E24-4326-BFD3-E00EFDDEC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0189" y="3935413"/>
            <a:ext cx="10676038" cy="1655762"/>
          </a:xfrm>
        </p:spPr>
        <p:txBody>
          <a:bodyPr/>
          <a:lstStyle/>
          <a:p>
            <a:r>
              <a:rPr lang="en-US" sz="2600" dirty="0"/>
              <a:t>The Selection Process: Admissibility, eligibility, exclusion, selection, award criteria (indicative)</a:t>
            </a:r>
          </a:p>
          <a:p>
            <a:r>
              <a:rPr lang="en-US" sz="2600" dirty="0"/>
              <a:t>Main contractual Deliverables</a:t>
            </a:r>
          </a:p>
          <a:p>
            <a:r>
              <a:rPr lang="en-US" sz="2600" dirty="0"/>
              <a:t>Indicative Financial Provisions 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14123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65A41B7-B892-439D-A9D7-EAE4204586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708762"/>
            <a:ext cx="10889439" cy="2815327"/>
          </a:xfrm>
        </p:spPr>
        <p:txBody>
          <a:bodyPr/>
          <a:lstStyle/>
          <a:p>
            <a:r>
              <a:rPr lang="en-US" sz="3600" dirty="0"/>
              <a:t>Admissibility, eligibility, exclusion, selection, award criteria (indicative)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4F4DD2-57DC-43D7-AB94-77DC566D19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selection process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86053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60CD46-0926-6548-9A9B-F44DDB299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4123112"/>
          </a:xfrm>
        </p:spPr>
        <p:txBody>
          <a:bodyPr/>
          <a:lstStyle/>
          <a:p>
            <a:r>
              <a:rPr lang="en-IE" dirty="0"/>
              <a:t>Proposals must be complete and contain </a:t>
            </a:r>
            <a:r>
              <a:rPr lang="en-US" dirty="0"/>
              <a:t>all the requested information and required annexes and supporting documents </a:t>
            </a:r>
          </a:p>
          <a:p>
            <a:r>
              <a:rPr lang="en-IE" dirty="0"/>
              <a:t> Application Form Part A – administrative data + Application Form Part B – technical description (50 pages limit) </a:t>
            </a:r>
          </a:p>
          <a:p>
            <a:r>
              <a:rPr lang="en-IE" dirty="0"/>
              <a:t>+ Mandatory annexes (</a:t>
            </a:r>
            <a:r>
              <a:rPr lang="en-IE" dirty="0" err="1"/>
              <a:t>incl</a:t>
            </a:r>
            <a:r>
              <a:rPr lang="en-IE" dirty="0"/>
              <a:t> Annex 5) </a:t>
            </a:r>
          </a:p>
          <a:p>
            <a:endParaRPr lang="en-BE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D31CFEC-CC75-1944-AA40-35289EF51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Admissibility 	</a:t>
            </a:r>
            <a:r>
              <a:rPr lang="en-GB" sz="2000" i="1" dirty="0"/>
              <a:t>(call section 5. Admissibility and documents)</a:t>
            </a:r>
            <a:endParaRPr lang="en-BE" sz="2000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99507F-5A8F-764A-ADCE-FA9E45B5BB7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838198" y="1825625"/>
            <a:ext cx="5328000" cy="3906435"/>
          </a:xfrm>
        </p:spPr>
        <p:txBody>
          <a:bodyPr/>
          <a:lstStyle/>
          <a:p>
            <a:r>
              <a:rPr lang="en-GB" sz="2600" dirty="0"/>
              <a:t>Submit proposal</a:t>
            </a:r>
          </a:p>
          <a:p>
            <a:pPr lvl="1"/>
            <a:r>
              <a:rPr lang="en-GB" sz="2200" dirty="0"/>
              <a:t>by the call deadline: </a:t>
            </a:r>
            <a:r>
              <a:rPr lang="fr-FR" sz="2200" dirty="0"/>
              <a:t>8 June 2022 – 17:00:00 CET (Brussels)</a:t>
            </a:r>
          </a:p>
          <a:p>
            <a:pPr lvl="1"/>
            <a:r>
              <a:rPr lang="fr-FR" sz="2200" dirty="0" err="1"/>
              <a:t>Electronically</a:t>
            </a:r>
            <a:r>
              <a:rPr lang="fr-FR" sz="2200" dirty="0"/>
              <a:t> </a:t>
            </a:r>
          </a:p>
          <a:p>
            <a:pPr lvl="1"/>
            <a:r>
              <a:rPr lang="en-US" sz="2200" dirty="0"/>
              <a:t>using the forms provided (inside and outside the Submission System) </a:t>
            </a:r>
          </a:p>
          <a:p>
            <a:pPr lvl="1"/>
            <a:endParaRPr lang="fr-FR" sz="2200" dirty="0"/>
          </a:p>
          <a:p>
            <a:endParaRPr lang="en-GB" dirty="0"/>
          </a:p>
          <a:p>
            <a:endParaRPr lang="en-B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397ADB-365D-44E0-8537-AA8665069C96}"/>
              </a:ext>
            </a:extLst>
          </p:cNvPr>
          <p:cNvSpPr txBox="1"/>
          <p:nvPr/>
        </p:nvSpPr>
        <p:spPr>
          <a:xfrm>
            <a:off x="2909741" y="5759192"/>
            <a:ext cx="3256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Substantial change in comparison to previous calls 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10" name="Arrow: Bent 9">
            <a:extLst>
              <a:ext uri="{FF2B5EF4-FFF2-40B4-BE49-F238E27FC236}">
                <a16:creationId xmlns:a16="http://schemas.microsoft.com/office/drawing/2014/main" id="{C702EC6C-73C5-4E33-92E9-6E1294C9238B}"/>
              </a:ext>
            </a:extLst>
          </p:cNvPr>
          <p:cNvSpPr/>
          <p:nvPr/>
        </p:nvSpPr>
        <p:spPr>
          <a:xfrm rot="10800000">
            <a:off x="6402250" y="5948737"/>
            <a:ext cx="1733550" cy="4136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345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24BF0-1618-45DE-A954-CF4DAA096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Eligibility - Who can participate in the call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42515-765B-46C1-B51C-A2DB878B6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8047"/>
            <a:ext cx="10905699" cy="4636528"/>
          </a:xfrm>
        </p:spPr>
        <p:txBody>
          <a:bodyPr/>
          <a:lstStyle/>
          <a:p>
            <a:r>
              <a:rPr lang="en-US" dirty="0"/>
              <a:t>Applicants must be</a:t>
            </a:r>
          </a:p>
          <a:p>
            <a:pPr lvl="1"/>
            <a:r>
              <a:rPr lang="en-US" dirty="0"/>
              <a:t> </a:t>
            </a:r>
            <a:r>
              <a:rPr lang="en-US" b="1" i="1" dirty="0"/>
              <a:t>legal entities </a:t>
            </a:r>
            <a:r>
              <a:rPr lang="en-US" dirty="0"/>
              <a:t>(public or private bodies) </a:t>
            </a:r>
          </a:p>
          <a:p>
            <a:pPr lvl="1"/>
            <a:r>
              <a:rPr lang="en-US" dirty="0"/>
              <a:t>established in one of the </a:t>
            </a:r>
            <a:r>
              <a:rPr lang="en-US" b="1" i="1" dirty="0"/>
              <a:t>eligible countries </a:t>
            </a:r>
          </a:p>
          <a:p>
            <a:pPr lvl="2"/>
            <a:r>
              <a:rPr lang="en-US" sz="2000" dirty="0"/>
              <a:t>European Union (EU) </a:t>
            </a:r>
          </a:p>
          <a:p>
            <a:pPr lvl="2"/>
            <a:r>
              <a:rPr lang="en-US" sz="2000" dirty="0"/>
              <a:t>Non-EU countries: listed EEA countries and countries associated to the SME part of the Single Market </a:t>
            </a:r>
            <a:r>
              <a:rPr lang="en-US" sz="2000" dirty="0" err="1"/>
              <a:t>Programme</a:t>
            </a:r>
            <a:r>
              <a:rPr lang="en-US" sz="2000" dirty="0"/>
              <a:t> or countries which are in ongoing negotiations for an association agreement and where the agreement enters into force before grant signature</a:t>
            </a:r>
          </a:p>
          <a:p>
            <a:pPr lvl="3"/>
            <a:r>
              <a:rPr lang="en-US" sz="2000" dirty="0"/>
              <a:t>Non-exhaustive list of type of organization available in section </a:t>
            </a:r>
            <a:r>
              <a:rPr lang="en-US" sz="2000" i="1" dirty="0"/>
              <a:t>6. Eligibility/Eligible participants (eligible countries)) 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71910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MP">
      <a:dk1>
        <a:srgbClr val="445369"/>
      </a:dk1>
      <a:lt1>
        <a:srgbClr val="FFFFFF"/>
      </a:lt1>
      <a:dk2>
        <a:srgbClr val="44546A"/>
      </a:dk2>
      <a:lt2>
        <a:srgbClr val="EAEAEA"/>
      </a:lt2>
      <a:accent1>
        <a:srgbClr val="4472C4"/>
      </a:accent1>
      <a:accent2>
        <a:srgbClr val="ED7D31"/>
      </a:accent2>
      <a:accent3>
        <a:srgbClr val="A5A5A5"/>
      </a:accent3>
      <a:accent4>
        <a:srgbClr val="0096FF"/>
      </a:accent4>
      <a:accent5>
        <a:srgbClr val="FF9300"/>
      </a:accent5>
      <a:accent6>
        <a:srgbClr val="9437FF"/>
      </a:accent6>
      <a:hlink>
        <a:srgbClr val="0432FF"/>
      </a:hlink>
      <a:folHlink>
        <a:srgbClr val="009BF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2B821FD596CA4199F5E15CA8AF115B" ma:contentTypeVersion="4" ma:contentTypeDescription="Create a new document." ma:contentTypeScope="" ma:versionID="78e01c3c5262a718fdd50129fff78068">
  <xsd:schema xmlns:xsd="http://www.w3.org/2001/XMLSchema" xmlns:xs="http://www.w3.org/2001/XMLSchema" xmlns:p="http://schemas.microsoft.com/office/2006/metadata/properties" xmlns:ns2="6d5ad584-533d-4d9e-8d12-f1eda2044479" targetNamespace="http://schemas.microsoft.com/office/2006/metadata/properties" ma:root="true" ma:fieldsID="bf85fa7c24ca4141193286816390ee66" ns2:_="">
    <xsd:import namespace="6d5ad584-533d-4d9e-8d12-f1eda20444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5ad584-533d-4d9e-8d12-f1eda20444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013986-161A-49AD-A0BD-B18AE92C7B6D}">
  <ds:schemaRefs>
    <ds:schemaRef ds:uri="6d5ad584-533d-4d9e-8d12-f1eda204447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34D045F-46AF-410E-A0FE-456A6F16A6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0E116E-0E0D-4806-B2AF-73B21876FBA1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terms/"/>
    <ds:schemaRef ds:uri="6d5ad584-533d-4d9e-8d12-f1eda204447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1285</Words>
  <Application>Microsoft Office PowerPoint</Application>
  <PresentationFormat>Widescreen</PresentationFormat>
  <Paragraphs>135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Verdana</vt:lpstr>
      <vt:lpstr>Wingdings</vt:lpstr>
      <vt:lpstr>Office Theme</vt:lpstr>
      <vt:lpstr>Call for Proposals SMP-COSME-2021-EYE</vt:lpstr>
      <vt:lpstr>Order of events </vt:lpstr>
      <vt:lpstr>Call Objectives</vt:lpstr>
      <vt:lpstr>General objective </vt:lpstr>
      <vt:lpstr>Specific objectives </vt:lpstr>
      <vt:lpstr>Call provisions </vt:lpstr>
      <vt:lpstr>The selection process </vt:lpstr>
      <vt:lpstr>Admissibility  (call section 5. Admissibility and documents)</vt:lpstr>
      <vt:lpstr>Eligibility - Who can participate in the call </vt:lpstr>
      <vt:lpstr>Exclusion  </vt:lpstr>
      <vt:lpstr>Selection </vt:lpstr>
      <vt:lpstr>Award Criteria</vt:lpstr>
      <vt:lpstr>The Successive Stages of the Selection Process</vt:lpstr>
      <vt:lpstr> Main Contractual “Deliverables”</vt:lpstr>
      <vt:lpstr> Essentials meetings to be attended during implementation </vt:lpstr>
      <vt:lpstr> Reports and others</vt:lpstr>
      <vt:lpstr>Indicative  Financial Provisions</vt:lpstr>
      <vt:lpstr>General funding provisions</vt:lpstr>
      <vt:lpstr> Specific rules for payments to new entrepreneurs (financial support to 3rd parties) </vt:lpstr>
      <vt:lpstr> Payments </vt:lpstr>
      <vt:lpstr>Type of projects</vt:lpstr>
      <vt:lpstr>How to apply </vt:lpstr>
      <vt:lpstr>Application Process</vt:lpstr>
      <vt:lpstr>Application Form Part B </vt:lpstr>
      <vt:lpstr>Application Form Part B = 2 forms </vt:lpstr>
      <vt:lpstr>Questions? 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WAYMOUTH Crispin (GROW)</dc:creator>
  <cp:lastModifiedBy>DIESTELHORST Ralph (EISMEA)</cp:lastModifiedBy>
  <cp:revision>115</cp:revision>
  <dcterms:created xsi:type="dcterms:W3CDTF">2021-05-21T07:24:26Z</dcterms:created>
  <dcterms:modified xsi:type="dcterms:W3CDTF">2022-04-29T10:34:09Z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0x010100852B821FD596CA4199F5E15CA8AF115B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2022-04-25T19:53:23Z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f3278127-7eac-432d-bbe1-687a2715d598</vt:lpwstr>
  </property>
  <property fmtid="{D5CDD505-2E9C-101B-9397-08002B2CF9AE}" pid="9" name="MSIP_Label_6bd9ddd1-4d20-43f6-abfa-fc3c07406f94_ContentBits">
    <vt:lpwstr>0</vt:lpwstr>
  </property>
</Properties>
</file>